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6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1" r:id="rId23"/>
    <p:sldId id="279" r:id="rId24"/>
    <p:sldId id="280" r:id="rId25"/>
  </p:sldIdLst>
  <p:sldSz cx="9144000" cy="6858000" type="screen4x3"/>
  <p:notesSz cx="7099300" cy="10234613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D0611EFB-B351-4F6A-A9DF-044EDF21B662}" type="datetimeFigureOut">
              <a:rPr lang="pl-PL" smtClean="0"/>
              <a:t>2011-02-06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E6A492D-5CD3-40FB-911D-EED8BB86EA4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ytuł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16" name="Symbol zastępczy daty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2" name="Symbol zastępczy stop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Symbol zastępczy numeru slajd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ytuł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7" name="Symbol zastępczy zawartości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9" name="Symbol zastępczy daty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11" name="Symbol zastępczy stopki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ytuł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ytuł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25" name="Symbol zastępczy tekstu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8" name="Symbol zastępczy zawartości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Łącznik prosty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ytuł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2" name="Symbol zastępczy daty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24" name="Symbol zastępczy stopki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Łącznik prosty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zawartości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5" name="Symbol zastępczy daty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29" name="Symbol zastępczy stopki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ymbol zastępczy obrazu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1" name="Symbol zastępczy numeru slajd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7" name="Tytuł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6" name="Symbol zastępczy tekstu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Łącznik prosty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ymbol zastępczy tekstu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1" name="Symbol zastępczy daty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2011-02-06</a:t>
            </a:fld>
            <a:endParaRPr lang="pl-PL"/>
          </a:p>
        </p:txBody>
      </p:sp>
      <p:sp>
        <p:nvSpPr>
          <p:cNvPr id="28" name="Symbol zastępczy stopki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tytułu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Łącznik prosty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5" Type="http://schemas.openxmlformats.org/officeDocument/2006/relationships/slide" Target="slide23.xml"/><Relationship Id="rId4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hyperlink" Target="7.pps" TargetMode="External"/><Relationship Id="rId13" Type="http://schemas.openxmlformats.org/officeDocument/2006/relationships/hyperlink" Target="12.ppt" TargetMode="External"/><Relationship Id="rId18" Type="http://schemas.openxmlformats.org/officeDocument/2006/relationships/hyperlink" Target="17.ppt" TargetMode="External"/><Relationship Id="rId3" Type="http://schemas.openxmlformats.org/officeDocument/2006/relationships/hyperlink" Target="2.ppt" TargetMode="External"/><Relationship Id="rId21" Type="http://schemas.openxmlformats.org/officeDocument/2006/relationships/hyperlink" Target="20.pps" TargetMode="External"/><Relationship Id="rId7" Type="http://schemas.openxmlformats.org/officeDocument/2006/relationships/hyperlink" Target="6.pps" TargetMode="External"/><Relationship Id="rId12" Type="http://schemas.openxmlformats.org/officeDocument/2006/relationships/hyperlink" Target="11.ppt" TargetMode="External"/><Relationship Id="rId17" Type="http://schemas.openxmlformats.org/officeDocument/2006/relationships/hyperlink" Target="16.ppt" TargetMode="External"/><Relationship Id="rId25" Type="http://schemas.openxmlformats.org/officeDocument/2006/relationships/hyperlink" Target="24.ppt" TargetMode="External"/><Relationship Id="rId2" Type="http://schemas.openxmlformats.org/officeDocument/2006/relationships/hyperlink" Target="1.ppt" TargetMode="External"/><Relationship Id="rId16" Type="http://schemas.openxmlformats.org/officeDocument/2006/relationships/hyperlink" Target="15.pps" TargetMode="External"/><Relationship Id="rId20" Type="http://schemas.openxmlformats.org/officeDocument/2006/relationships/hyperlink" Target="19.pp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5.ppt" TargetMode="External"/><Relationship Id="rId11" Type="http://schemas.openxmlformats.org/officeDocument/2006/relationships/hyperlink" Target="10.ppt" TargetMode="External"/><Relationship Id="rId24" Type="http://schemas.openxmlformats.org/officeDocument/2006/relationships/hyperlink" Target="23.ppt" TargetMode="External"/><Relationship Id="rId5" Type="http://schemas.openxmlformats.org/officeDocument/2006/relationships/hyperlink" Target="4.ppt" TargetMode="External"/><Relationship Id="rId15" Type="http://schemas.openxmlformats.org/officeDocument/2006/relationships/hyperlink" Target="14.ppt" TargetMode="External"/><Relationship Id="rId23" Type="http://schemas.openxmlformats.org/officeDocument/2006/relationships/hyperlink" Target="22.ppt" TargetMode="External"/><Relationship Id="rId10" Type="http://schemas.openxmlformats.org/officeDocument/2006/relationships/hyperlink" Target="9.ppt" TargetMode="External"/><Relationship Id="rId19" Type="http://schemas.openxmlformats.org/officeDocument/2006/relationships/hyperlink" Target="18.ppt" TargetMode="External"/><Relationship Id="rId4" Type="http://schemas.openxmlformats.org/officeDocument/2006/relationships/hyperlink" Target="3.ppt" TargetMode="External"/><Relationship Id="rId9" Type="http://schemas.openxmlformats.org/officeDocument/2006/relationships/hyperlink" Target="8.ppt" TargetMode="External"/><Relationship Id="rId14" Type="http://schemas.openxmlformats.org/officeDocument/2006/relationships/hyperlink" Target="13.ppt" TargetMode="External"/><Relationship Id="rId22" Type="http://schemas.openxmlformats.org/officeDocument/2006/relationships/hyperlink" Target="21.ppt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85720" y="3571876"/>
            <a:ext cx="8458200" cy="1222375"/>
          </a:xfrm>
        </p:spPr>
        <p:txBody>
          <a:bodyPr>
            <a:normAutofit/>
          </a:bodyPr>
          <a:lstStyle/>
          <a:p>
            <a:r>
              <a:rPr lang="pl-PL" sz="1600" dirty="0" smtClean="0"/>
              <a:t>1.  </a:t>
            </a:r>
            <a:r>
              <a:rPr lang="pl-PL" sz="1600" dirty="0" smtClean="0">
                <a:hlinkClick r:id="rId2" action="ppaction://hlinksldjump"/>
              </a:rPr>
              <a:t>Trochę co nieco o mnie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2.  </a:t>
            </a:r>
            <a:r>
              <a:rPr lang="pl-PL" sz="1600" dirty="0" smtClean="0">
                <a:hlinkClick r:id="rId3" action="ppaction://hlinksldjump"/>
              </a:rPr>
              <a:t>Moja oferta – koła zainteresowań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3.  </a:t>
            </a:r>
            <a:r>
              <a:rPr lang="pl-PL" sz="1600" dirty="0" smtClean="0">
                <a:hlinkClick r:id="rId4" action="ppaction://hlinksldjump"/>
              </a:rPr>
              <a:t>Moja oferta – lekcje astronomii</a:t>
            </a:r>
            <a:r>
              <a:rPr lang="pl-PL" sz="1600" dirty="0" smtClean="0"/>
              <a:t/>
            </a:r>
            <a:br>
              <a:rPr lang="pl-PL" sz="1600" dirty="0" smtClean="0"/>
            </a:br>
            <a:r>
              <a:rPr lang="pl-PL" sz="1600" dirty="0" smtClean="0"/>
              <a:t>4. </a:t>
            </a:r>
            <a:r>
              <a:rPr lang="pl-PL" sz="1600" dirty="0" smtClean="0">
                <a:hlinkClick r:id="rId5" action="ppaction://hlinksldjump"/>
              </a:rPr>
              <a:t>Ciekawe zjawiska fizyczne</a:t>
            </a:r>
            <a:endParaRPr lang="pl-PL" sz="1600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42910" y="1285860"/>
            <a:ext cx="4714908" cy="1643074"/>
          </a:xfrm>
        </p:spPr>
        <p:txBody>
          <a:bodyPr>
            <a:noAutofit/>
          </a:bodyPr>
          <a:lstStyle/>
          <a:p>
            <a:r>
              <a:rPr lang="pl-PL" sz="4400" b="1" i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mgr Cezary </a:t>
            </a:r>
            <a:r>
              <a:rPr lang="pl-PL" sz="4400" b="1" i="1" dirty="0" err="1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Koneczny</a:t>
            </a:r>
            <a:endParaRPr lang="pl-PL" sz="4400" b="1" i="1" dirty="0" smtClean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  <a:p>
            <a:r>
              <a:rPr lang="pl-PL" sz="4400" b="1" i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nauczyciel fizyki i innych przedmiotów ścisłych</a:t>
            </a:r>
            <a:endParaRPr lang="pl-PL" sz="4400" b="1" i="1" dirty="0">
              <a:solidFill>
                <a:schemeClr val="tx1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4" name="Obraz 3" descr="P5264542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15074" y="357166"/>
            <a:ext cx="2267280" cy="289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Zawsze staram się emanować optymizmem i dobrym humorem.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Jestem człowiekiem o  dużej empatii i wyrozumiałości.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Za rzetelne wykonywanie obowiązków otrzymałem wielokrotnie nagrodę dyrektora szkoły.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Doświadczenie, które posiadam to efekt kilkuletniej, wytężonej i pełnej motywacji pracy. 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Uważam, że potrafię negocjować, a tym samym osiągam stawiane przede mną cele.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Lubię i chcę zdobywać wiedzę. Moje rozwinięte umiejętności interpersonalne są wielkim atutem w wykonywanym przeze mnie zawodzie.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Realizuję projekty zespołowe i indywidualne, które sprawiają mi dużo satysfakcji. 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Moja pogoda ducha na co dzień oraz przekonanie, że nie ma rzeczy niemożliwych, pomagają mi stawiać czoło codziennym zmaganiom i to z rezultatem.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Obszerny zakres tematów, którymi się dotychczas zajmowałem jest najlepszym dowodem na to, iż jestem osobą aktywną, elastyczną, lubiącą nowe wyzwania.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Powierzanie mi kolejnych projektów dodatkowo mnie mobilizuje i sprawia, że czuję się doceniany jako człowiek i pracownik szkoły, a zarazem realizuję swoje ambicje zawodowe.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Powierzanie mi kolejnych projektów dodatkowo mnie mobilizuje i sprawia, że czuję się doceniany jako człowiek i pracownik szkoły, a zarazem realizuję swoje ambicje zawodowe.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  <a:hlinkClick r:id="" action="ppaction://hlinkshowjump?jump=firstslide"/>
              </a:rPr>
              <a:t>Pierwszy slajd</a:t>
            </a:r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koła zainteresowań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4800" b="1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Serdecznie zapraszam wszystkich uczniów zainteresowanych  fizyką i astronomią do udziału w kołach zainteresowań , które odbywają się 	w </a:t>
            </a:r>
            <a:r>
              <a:rPr lang="pl-PL" sz="48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Łódzkim Planetarium i Obserwatorium Astronomicznym ul. Pomorska 16 ( za IV LO)</a:t>
            </a:r>
          </a:p>
          <a:p>
            <a:endParaRPr lang="pl-PL" sz="4000" dirty="0" smtClean="0"/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koła zainteresowań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2571744"/>
            <a:ext cx="8686800" cy="308928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72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Wszystkie zajęcia są całkowicie bezpłatne !!!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koła zainteresowań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>
              <a:buNone/>
            </a:pPr>
            <a:endParaRPr lang="pl-PL" sz="4000" b="1" dirty="0" smtClean="0">
              <a:solidFill>
                <a:schemeClr val="tx1"/>
              </a:solidFill>
            </a:endParaRPr>
          </a:p>
          <a:p>
            <a:pPr>
              <a:buNone/>
            </a:pPr>
            <a:r>
              <a:rPr lang="pl-PL" sz="12300" b="1" i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Prowadzone koła zainteresowań mają na celu:</a:t>
            </a:r>
          </a:p>
          <a:p>
            <a:pPr lvl="0"/>
            <a:r>
              <a:rPr lang="pl-PL" sz="123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rozwój naturalnych zainteresowań fizyką i astronomią,</a:t>
            </a:r>
          </a:p>
          <a:p>
            <a:pPr lvl="0"/>
            <a:r>
              <a:rPr lang="pl-PL" sz="123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poszerzenie wiadomości z wybranych działów fizyki,</a:t>
            </a:r>
          </a:p>
          <a:p>
            <a:pPr lvl="0"/>
            <a:r>
              <a:rPr lang="pl-PL" sz="123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prowadzenie obserwacji astronomicznych oraz symulacji komputerowych ,</a:t>
            </a:r>
          </a:p>
          <a:p>
            <a:pPr lvl="0"/>
            <a:r>
              <a:rPr lang="pl-PL" sz="12300" b="1" i="1" u="sng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przygotowanie uczniów do egzaminu maturalnego z fizyki z astronomią,</a:t>
            </a:r>
          </a:p>
          <a:p>
            <a:pPr lvl="0"/>
            <a:r>
              <a:rPr lang="pl-PL" sz="4000" i="1" dirty="0" smtClean="0"/>
              <a:t> </a:t>
            </a:r>
            <a:endParaRPr lang="pl-PL" sz="4000" dirty="0" smtClean="0"/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koła zainteresowań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pl-PL" sz="4000" dirty="0" smtClean="0"/>
          </a:p>
          <a:p>
            <a:pPr>
              <a:buNone/>
            </a:pPr>
            <a:r>
              <a:rPr lang="pl-PL" sz="16000" b="1" i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Prowadzone koła zainteresowań mają na celu:</a:t>
            </a:r>
          </a:p>
          <a:p>
            <a:pPr lvl="0"/>
            <a:r>
              <a:rPr lang="pl-PL" sz="144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utrwalenie wiedzy gimnazjalnej z fizyki oraz matematyki,</a:t>
            </a:r>
          </a:p>
          <a:p>
            <a:pPr lvl="0"/>
            <a:r>
              <a:rPr lang="pl-PL" sz="144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przygotowanie do udziału w konkursach fizycznych i astronomicznych.</a:t>
            </a:r>
          </a:p>
          <a:p>
            <a:pPr>
              <a:buNone/>
            </a:pPr>
            <a:r>
              <a:rPr lang="pl-PL" sz="14400" b="1" i="1" dirty="0" smtClean="0">
                <a:solidFill>
                  <a:schemeClr val="tx1"/>
                </a:solidFill>
                <a:latin typeface="Arabic Typesetting" pitchFamily="66" charset="-78"/>
                <a:cs typeface="Arabic Typesetting" pitchFamily="66" charset="-78"/>
              </a:rPr>
              <a:t>Zajęcia odbywają się w godzinach popołudniowych i są dostosowane do zainteresowań i umiejętności uczestników.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koła zainteresowań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endParaRPr lang="pl-PL" sz="4000" dirty="0" smtClean="0"/>
          </a:p>
          <a:p>
            <a:pPr>
              <a:buNone/>
            </a:pPr>
            <a:r>
              <a:rPr lang="pl-PL" sz="5100" b="1" i="1" u="sng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Koła zainteresowań z fizyki z astronomią !!!</a:t>
            </a:r>
          </a:p>
          <a:p>
            <a:pPr lvl="0"/>
            <a:r>
              <a:rPr lang="pl-PL" sz="51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Na olimpijskim szlaku. – piątek 15.00-17.00</a:t>
            </a:r>
          </a:p>
          <a:p>
            <a:pPr lvl="0"/>
            <a:r>
              <a:rPr lang="pl-PL" sz="51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Matura – koniecznie z </a:t>
            </a:r>
            <a:r>
              <a:rPr lang="pl-PL" sz="5100" b="1" i="1" dirty="0" err="1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Konecznym</a:t>
            </a:r>
            <a:r>
              <a:rPr lang="pl-PL" sz="51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. – wtorek 15.00 – 20.00 ( 3 grupy) </a:t>
            </a:r>
          </a:p>
          <a:p>
            <a:pPr lvl="0"/>
            <a:r>
              <a:rPr lang="pl-PL" sz="51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Fajna fizyka – i Ty zostaniesz Einsteinem. – środa 17.00 – 19.00 oraz czwartek  14.00- 15.30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  <a:hlinkClick r:id="" action="ppaction://hlinkshowjump?jump=firstslide"/>
              </a:rPr>
              <a:t>Pierwszy slajd</a:t>
            </a:r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lekcje astronomii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4000" dirty="0" smtClean="0"/>
          </a:p>
          <a:p>
            <a:pPr>
              <a:buNone/>
            </a:pPr>
            <a:r>
              <a:rPr lang="pl-PL" sz="5100" b="1" i="1" u="sng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88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Oferta ciekawych spotkań z fizyką i astronomią.</a:t>
            </a:r>
          </a:p>
          <a:p>
            <a:pPr>
              <a:buNone/>
            </a:pPr>
            <a:endParaRPr lang="pl-PL" sz="51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Jestem absolwentem Uniwersytetu Łódzkiego w Łodzi, gdzie studiowałem na kierunku fizyka. </a:t>
            </a:r>
          </a:p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W toku studiów obrałem specjalność: fizyka ciała stałego. </a:t>
            </a:r>
          </a:p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Moją drugą specjalnością była dydaktyka fizyki.</a:t>
            </a: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lekcje astronomii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pl-PL" sz="4000" dirty="0" smtClean="0"/>
          </a:p>
          <a:p>
            <a:pPr lvl="0"/>
            <a:r>
              <a:rPr lang="pl-PL" sz="5100" b="1" i="1" u="sng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144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Na tropie czerwonego olbrzyma i białego karła.</a:t>
            </a:r>
          </a:p>
          <a:p>
            <a:r>
              <a:rPr lang="pl-PL" sz="144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Podczas zajęć uczniowie zapoznają się z podstawowymi elementami astronomii, kosmologii i astrofizyki. Przedstawiona zostanie koncepcja wielkiego wybuchu oraz historia gwiazd: narodziny, wiek dojrzały oraz koniec gwiazdy. Na diagramie HR uczniowie będziemy szukać czerwonych olbrzymów oraz białych karłów. Zajęcia kończą się obserwacją nieba pod kopułą Łódzkiego Planetarium.</a:t>
            </a:r>
          </a:p>
          <a:p>
            <a:r>
              <a:rPr lang="pl-PL" sz="112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Oferta  jest skierowana do uczniów gimnazjów oraz szkół </a:t>
            </a:r>
            <a:r>
              <a:rPr lang="pl-PL" sz="11200" b="1" i="1" dirty="0" err="1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ponadgimnazjalnych</a:t>
            </a:r>
            <a:r>
              <a:rPr lang="pl-PL" sz="112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.</a:t>
            </a:r>
          </a:p>
          <a:p>
            <a:pPr>
              <a:buNone/>
            </a:pPr>
            <a:endParaRPr lang="pl-PL" sz="88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endParaRPr lang="pl-PL" sz="51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lekcje astronomii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4282" y="1571612"/>
            <a:ext cx="8686800" cy="45259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pl-PL" sz="4000" dirty="0" smtClean="0">
              <a:solidFill>
                <a:srgbClr val="FF0000"/>
              </a:solidFill>
            </a:endParaRPr>
          </a:p>
          <a:p>
            <a:pPr lvl="0">
              <a:buNone/>
            </a:pPr>
            <a:r>
              <a:rPr lang="pl-PL" sz="6400" b="1" i="1" u="sng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6400" b="1" i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Droga do gwiazd wiedzie przez Układ Słoneczny.</a:t>
            </a:r>
          </a:p>
          <a:p>
            <a:r>
              <a:rPr lang="pl-PL" sz="64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Na początku uczniowie poznają budowę Ziemi. Później zwiedzamy Układ Słoneczny oglądając jego najciekawsze zakątki aby zakończyć podróż wśród gwiazd i posłuchać kosmicznej muzyki.</a:t>
            </a:r>
          </a:p>
          <a:p>
            <a:r>
              <a:rPr lang="pl-PL" sz="4400" b="1" i="1" dirty="0" smtClean="0">
                <a:solidFill>
                  <a:srgbClr val="FF0000"/>
                </a:solidFill>
                <a:latin typeface="Arabic Typesetting" pitchFamily="66" charset="-78"/>
                <a:cs typeface="Arabic Typesetting" pitchFamily="66" charset="-78"/>
              </a:rPr>
              <a:t>Oferta  jest skierowana do uczniów wszystkich typów szkół.</a:t>
            </a:r>
          </a:p>
          <a:p>
            <a:pPr>
              <a:buNone/>
            </a:pPr>
            <a:r>
              <a:rPr lang="pl-PL" sz="51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None/>
            </a:pPr>
            <a:endParaRPr lang="pl-PL" sz="51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  <a:hlinkClick r:id="" action="ppaction://hlinkshowjump?jump=firstslide"/>
              </a:rPr>
              <a:t>Pierwszy slajd</a:t>
            </a:r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Moja oferta – lekcje astronomii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pl-PL" sz="4000" dirty="0" smtClean="0"/>
          </a:p>
          <a:p>
            <a:pPr lvl="0"/>
            <a:r>
              <a:rPr lang="pl-PL" sz="5100" b="1" i="1" u="sng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144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Krótka historia Wszechświata od wielkiego wybuchu do czarnych dziur włącznie.</a:t>
            </a:r>
          </a:p>
          <a:p>
            <a:r>
              <a:rPr lang="pl-PL" sz="144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Podczas zajęć uczniowie poznają wybrane elementy teorii wielkiego wybuchu oraz powstawania Wszechświata. W przystępny sposób zostaną przedstawione elementy ewolucji gwiazd oraz układów planetarnych. Na koniec spróbujemy zobaczyć „czarną dziurę”.</a:t>
            </a:r>
          </a:p>
          <a:p>
            <a:r>
              <a:rPr lang="pl-PL" sz="112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Oferta  jest skierowana do uczniów wszystkich typów szkół.</a:t>
            </a:r>
          </a:p>
          <a:p>
            <a:pPr>
              <a:buNone/>
            </a:pPr>
            <a:r>
              <a:rPr lang="pl-PL" sz="88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None/>
            </a:pPr>
            <a:endParaRPr lang="pl-PL" sz="51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  <a:hlinkClick r:id="" action="ppaction://hlinkshowjump?jump=firstslide"/>
              </a:rPr>
              <a:t>Pierwszy slajd</a:t>
            </a:r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b="1" i="1" dirty="0" smtClean="0">
                <a:solidFill>
                  <a:schemeClr val="tx1"/>
                </a:solidFill>
              </a:rPr>
              <a:t>Ciekawe zjawiska fizyczne</a:t>
            </a:r>
            <a:endParaRPr lang="pl-PL" sz="2400" b="1" i="1" dirty="0">
              <a:solidFill>
                <a:schemeClr val="tx1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sz="4000" dirty="0" smtClean="0"/>
          </a:p>
          <a:p>
            <a:pPr lvl="0">
              <a:buNone/>
            </a:pPr>
            <a:r>
              <a:rPr lang="pl-PL" sz="9000" b="1" i="1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90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 </a:t>
            </a:r>
            <a:r>
              <a:rPr lang="pl-PL" sz="6600" b="1" i="1" dirty="0" smtClean="0">
                <a:solidFill>
                  <a:srgbClr val="C00000"/>
                </a:solidFill>
                <a:latin typeface="Arabic Typesetting" pitchFamily="66" charset="-78"/>
                <a:cs typeface="Arabic Typesetting" pitchFamily="66" charset="-78"/>
              </a:rPr>
              <a:t>Warto wiedzieć, żeby zrozumieć !</a:t>
            </a:r>
          </a:p>
          <a:p>
            <a:pPr>
              <a:buNone/>
            </a:pPr>
            <a:endParaRPr lang="pl-PL" sz="88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None/>
            </a:pPr>
            <a:endParaRPr lang="pl-PL" sz="5100" b="1" i="1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Prezentacje uczniów są wynikiem pracy metodą projektu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00726"/>
          </a:xfrm>
        </p:spPr>
        <p:txBody>
          <a:bodyPr>
            <a:normAutofit lnSpcReduction="10000"/>
          </a:bodyPr>
          <a:lstStyle/>
          <a:p>
            <a:pPr>
              <a:buAutoNum type="arabicPeriod"/>
            </a:pPr>
            <a:r>
              <a:rPr lang="pl-PL" sz="1200" b="1" dirty="0" smtClean="0"/>
              <a:t>Prezentacja nr 1 - </a:t>
            </a:r>
            <a:r>
              <a:rPr lang="pl-PL" sz="1200" b="1" dirty="0" smtClean="0">
                <a:hlinkClick r:id="rId2" action="ppaction://hlinkpres?slideindex=1&amp;slidetitle="/>
              </a:rPr>
              <a:t>1.ppt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2 -</a:t>
            </a:r>
            <a:r>
              <a:rPr lang="pl-PL" sz="1200" b="1" dirty="0" smtClean="0">
                <a:hlinkClick r:id="rId3" action="ppaction://hlinkpres?slideindex=1&amp;slidetitle="/>
              </a:rPr>
              <a:t>2.ppt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3 -</a:t>
            </a:r>
            <a:r>
              <a:rPr lang="pl-PL" sz="1200" b="1" dirty="0" smtClean="0">
                <a:hlinkClick r:id="rId4" action="ppaction://hlinkpres?slideindex=1&amp;slidetitle="/>
              </a:rPr>
              <a:t>3.ppt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4 -</a:t>
            </a:r>
            <a:r>
              <a:rPr lang="pl-PL" sz="1200" b="1" dirty="0" smtClean="0">
                <a:hlinkClick r:id="rId5" action="ppaction://hlinkpres?slideindex=1&amp;slidetitle="/>
              </a:rPr>
              <a:t>4.ppt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5 -</a:t>
            </a:r>
            <a:r>
              <a:rPr lang="pl-PL" sz="1200" b="1" dirty="0" smtClean="0">
                <a:hlinkClick r:id="rId6" action="ppaction://hlinkpres?slideindex=1&amp;slidetitle="/>
              </a:rPr>
              <a:t>5.ppt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6 -</a:t>
            </a:r>
            <a:r>
              <a:rPr lang="pl-PL" sz="1200" b="1" dirty="0" smtClean="0">
                <a:hlinkClick r:id="rId7" action="ppaction://hlinkpres?slideindex=1&amp;slidetitle="/>
              </a:rPr>
              <a:t>6.pps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7 -</a:t>
            </a:r>
            <a:r>
              <a:rPr lang="pl-PL" sz="1200" b="1" dirty="0" smtClean="0">
                <a:hlinkClick r:id="rId8" action="ppaction://hlinkpres?slideindex=1&amp;slidetitle="/>
              </a:rPr>
              <a:t>7.pps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8 -</a:t>
            </a:r>
            <a:r>
              <a:rPr lang="pl-PL" sz="1200" b="1" dirty="0" smtClean="0">
                <a:hlinkClick r:id="rId9" action="ppaction://hlinkpres?slideindex=1&amp;slidetitle="/>
              </a:rPr>
              <a:t>8.ppt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9 -</a:t>
            </a:r>
            <a:r>
              <a:rPr lang="pl-PL" sz="1200" b="1" dirty="0" smtClean="0">
                <a:hlinkClick r:id="rId10" action="ppaction://hlinkpres?slideindex=1&amp;slidetitle="/>
              </a:rPr>
              <a:t>9.ppt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10 -</a:t>
            </a:r>
            <a:r>
              <a:rPr lang="pl-PL" sz="1200" b="1" dirty="0" smtClean="0">
                <a:hlinkClick r:id="rId11" action="ppaction://hlinkpres?slideindex=1&amp;slidetitle="/>
              </a:rPr>
              <a:t>10.ppt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11 -</a:t>
            </a:r>
            <a:r>
              <a:rPr lang="pl-PL" sz="1200" b="1" dirty="0" smtClean="0">
                <a:hlinkClick r:id="rId12" action="ppaction://hlinkpres?slideindex=1&amp;slidetitle="/>
              </a:rPr>
              <a:t>11.ppt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12 -</a:t>
            </a:r>
            <a:r>
              <a:rPr lang="pl-PL" sz="1200" b="1" dirty="0" smtClean="0">
                <a:hlinkClick r:id="rId13" action="ppaction://hlinkpres?slideindex=1&amp;slidetitle="/>
              </a:rPr>
              <a:t>12.ppt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13 -</a:t>
            </a:r>
            <a:r>
              <a:rPr lang="pl-PL" sz="1200" b="1" dirty="0" smtClean="0">
                <a:hlinkClick r:id="rId14" action="ppaction://hlinkpres?slideindex=1&amp;slidetitle="/>
              </a:rPr>
              <a:t>13.ppt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14 -</a:t>
            </a:r>
            <a:r>
              <a:rPr lang="pl-PL" sz="1200" b="1" dirty="0" smtClean="0">
                <a:hlinkClick r:id="rId15" action="ppaction://hlinkpres?slideindex=1&amp;slidetitle="/>
              </a:rPr>
              <a:t>14.ppt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15 -</a:t>
            </a:r>
            <a:r>
              <a:rPr lang="pl-PL" sz="1200" b="1" dirty="0" smtClean="0">
                <a:hlinkClick r:id="rId16" action="ppaction://hlinkpres?slideindex=1&amp;slidetitle="/>
              </a:rPr>
              <a:t>15.pps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16 -</a:t>
            </a:r>
            <a:r>
              <a:rPr lang="pl-PL" sz="1200" b="1" dirty="0" smtClean="0">
                <a:hlinkClick r:id="rId17" action="ppaction://hlinkpres?slideindex=1&amp;slidetitle="/>
              </a:rPr>
              <a:t>16.ppt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17 -</a:t>
            </a:r>
            <a:r>
              <a:rPr lang="pl-PL" sz="1200" b="1" dirty="0" smtClean="0">
                <a:hlinkClick r:id="rId18" action="ppaction://hlinkpres?slideindex=1&amp;slidetitle="/>
              </a:rPr>
              <a:t>17.ppt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18 -</a:t>
            </a:r>
            <a:r>
              <a:rPr lang="pl-PL" sz="1200" b="1" dirty="0" smtClean="0">
                <a:hlinkClick r:id="rId19" action="ppaction://hlinkpres?slideindex=1&amp;slidetitle="/>
              </a:rPr>
              <a:t>18.ppt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19 -</a:t>
            </a:r>
            <a:r>
              <a:rPr lang="pl-PL" sz="1200" b="1" dirty="0" smtClean="0">
                <a:hlinkClick r:id="rId20" action="ppaction://hlinkpres?slideindex=1&amp;slidetitle="/>
              </a:rPr>
              <a:t>19.ppt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20 -</a:t>
            </a:r>
            <a:r>
              <a:rPr lang="pl-PL" sz="1200" b="1" dirty="0" smtClean="0">
                <a:hlinkClick r:id="rId21" action="ppaction://hlinkpres?slideindex=1&amp;slidetitle="/>
              </a:rPr>
              <a:t>20.pps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21 -</a:t>
            </a:r>
            <a:r>
              <a:rPr lang="pl-PL" sz="1200" b="1" dirty="0" smtClean="0">
                <a:hlinkClick r:id="rId22" action="ppaction://hlinkpres?slideindex=1&amp;slidetitle="/>
              </a:rPr>
              <a:t>21.ppt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22 -</a:t>
            </a:r>
            <a:r>
              <a:rPr lang="pl-PL" sz="1200" b="1" dirty="0" smtClean="0">
                <a:hlinkClick r:id="rId23" action="ppaction://hlinkpres?slideindex=1&amp;slidetitle="/>
              </a:rPr>
              <a:t>22.ppt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23 -</a:t>
            </a:r>
            <a:r>
              <a:rPr lang="pl-PL" sz="1200" b="1" dirty="0" smtClean="0">
                <a:hlinkClick r:id="rId24" action="ppaction://hlinkpres?slideindex=1&amp;slidetitle="/>
              </a:rPr>
              <a:t>23.ppt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b="1" dirty="0" smtClean="0"/>
              <a:t>Prezentacja nr 24 - </a:t>
            </a:r>
            <a:r>
              <a:rPr lang="pl-PL" sz="1200" b="1" dirty="0" smtClean="0">
                <a:hlinkClick r:id="rId25" action="ppaction://hlinkpres?slideindex=1&amp;slidetitle="/>
              </a:rPr>
              <a:t>24.ppt</a:t>
            </a:r>
            <a:endParaRPr lang="pl-PL" sz="1200" b="1" dirty="0" smtClean="0"/>
          </a:p>
          <a:p>
            <a:pPr>
              <a:buAutoNum type="arabicPeriod"/>
            </a:pPr>
            <a:r>
              <a:rPr lang="pl-PL" sz="1200" dirty="0" smtClean="0">
                <a:hlinkClick r:id="" action="ppaction://hlinkshowjump?jump=firstslide"/>
              </a:rPr>
              <a:t>Pierwszy slajd</a:t>
            </a:r>
            <a:endParaRPr lang="pl-PL" sz="1200" dirty="0" smtClean="0"/>
          </a:p>
          <a:p>
            <a:pPr>
              <a:buAutoNum type="arabicPeriod"/>
            </a:pPr>
            <a:endParaRPr lang="pl-PL" sz="1200" dirty="0" smtClean="0"/>
          </a:p>
          <a:p>
            <a:pPr>
              <a:buAutoNum type="arabicPeriod"/>
            </a:pPr>
            <a:endParaRPr lang="pl-PL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Jestem człowiekiem bardzo otwartym na wiedzę </a:t>
            </a:r>
          </a:p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Potrafię się bardzo szybko uczyć</a:t>
            </a:r>
          </a:p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W krótkim czasie zyskałem uznanie w środowisku nauczycieli fizyki</a:t>
            </a:r>
          </a:p>
          <a:p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Byłem między innymi współtwórcą konkursu fizycznego dla klas drugich</a:t>
            </a: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Wysoka wiedza merytoryczna i duże umiejętności interpersonalne zyskały uznanie również w oczach dyrektora Okręgowej Komisji Egzaminacyjnej. Przez dwa lata byłem współpracownikiem OKE w Łodzi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Za pracę w tej instytucji doznałem specjalne podziękowanie dyrektora OKE.</a:t>
            </a: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Byłem twórcą ( anonimowym oczywiście) arkusza egzaminacyjnego z fizyki na poziomie rozszerzonym.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Moja duża wiedza merytoryczna i dydaktyczna oraz doświadczenie nabyte podczas pracy w OKE zostały wykorzystane przeze mnie w czasie pisania wielu zbiorów zadań egzaminacyjnych oraz zeszytów ćwiczeń przygotowujących uczniów do formuły nowej matury.</a:t>
            </a: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We współpracy z wydawnictwami „ Trzynastego Piątek”, „Harmonia” oraz „Tutor” wydałem wymienione pozycje w postaci książek i zeszytów ćwiczeń.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Jestem założycielem i prezesem Stowarzyszenia Nauczycieli Fizyki Ziemi Łódzkiej.</a:t>
            </a: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Nasze stowarzyszenie we współpracy z Wydziałem Fizyki i Informatyki Stosowanej Uniwersytetu Łódzkiego co roku organizuje konkurs propagujący fizykę </a:t>
            </a:r>
            <a:b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</a:br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„ Fascynująca Fizyka”.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W 2009 roku otrzymałem list gratulacyjny i nagrodę specjalną dziekana Wydziału Fizyki i Informatyki Stosowanej.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Jestem cenionym nauczycielem i propagatorem fizyki.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W pracy z młodzieżą zawsze kieruje się zasadą dostrzegania w każdym dziecku jego ukrytych zdolności oraz rozwijaniu zainteresowań i wzmacnianiu wiary dziecka we własne siły.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Zawsze wysłuchuje problemów młodych ludzi i staram się kierować przede wszystkim sercem i rozumem.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i="1" dirty="0" smtClean="0"/>
              <a:t>Trochę co nieco o mnie</a:t>
            </a:r>
            <a:endParaRPr lang="pl-PL" b="1" i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  Nigdy nie pozostawiam ucznia samego z jego problemem. Jeżeli określone sytuacje przerastają moje kompetencje lub umiejętności, to zawsze wtedy szukam rozwiązania problemu korzystając z pomocy pedagoga szkolnego lub innych wyspecjalizowanych instytucji. </a:t>
            </a:r>
          </a:p>
          <a:p>
            <a:pPr algn="just"/>
            <a:r>
              <a:rPr lang="pl-PL" sz="4000" i="1" dirty="0" smtClean="0">
                <a:solidFill>
                  <a:srgbClr val="0070C0"/>
                </a:solidFill>
                <a:latin typeface="Arabic Typesetting" pitchFamily="66" charset="-78"/>
                <a:cs typeface="Arabic Typesetting" pitchFamily="66" charset="-78"/>
              </a:rPr>
              <a:t>Efektem takich działań jest wysoki autorytet mojej osoby wśród moich uczniów  .</a:t>
            </a:r>
          </a:p>
          <a:p>
            <a:pPr algn="just"/>
            <a:endParaRPr lang="pl-PL" sz="4000" i="1" dirty="0" smtClean="0">
              <a:solidFill>
                <a:srgbClr val="0070C0"/>
              </a:solidFill>
              <a:latin typeface="Arabic Typesetting" pitchFamily="66" charset="-78"/>
              <a:cs typeface="Arabic Typesetting" pitchFamily="66" charset="-78"/>
            </a:endParaRPr>
          </a:p>
          <a:p>
            <a:endParaRPr lang="pl-PL" dirty="0"/>
          </a:p>
        </p:txBody>
      </p:sp>
      <p:pic>
        <p:nvPicPr>
          <p:cNvPr id="4" name="Obraz 3" descr="P526454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00958" y="285728"/>
            <a:ext cx="785818" cy="110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ędrówka">
  <a:themeElements>
    <a:clrScheme name="Wędrówk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Wędrówk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Wędrówk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ędrówka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1065</Words>
  <PresentationFormat>Pokaz na ekranie (4:3)</PresentationFormat>
  <Paragraphs>149</Paragraphs>
  <Slides>24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5" baseType="lpstr">
      <vt:lpstr>Wędrówka</vt:lpstr>
      <vt:lpstr>1.  Trochę co nieco o mnie 2.  Moja oferta – koła zainteresowań 3.  Moja oferta – lekcje astronomii 4. Ciekawe zjawiska fizyczne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Trochę co nieco o mnie</vt:lpstr>
      <vt:lpstr>Moja oferta – koła zainteresowań</vt:lpstr>
      <vt:lpstr>Moja oferta – koła zainteresowań</vt:lpstr>
      <vt:lpstr>Moja oferta – koła zainteresowań</vt:lpstr>
      <vt:lpstr>Moja oferta – koła zainteresowań</vt:lpstr>
      <vt:lpstr>Moja oferta – koła zainteresowań</vt:lpstr>
      <vt:lpstr>Moja oferta – lekcje astronomii</vt:lpstr>
      <vt:lpstr>Moja oferta – lekcje astronomii</vt:lpstr>
      <vt:lpstr>Moja oferta – lekcje astronomii</vt:lpstr>
      <vt:lpstr>Moja oferta – lekcje astronomii</vt:lpstr>
      <vt:lpstr>Ciekawe zjawiska fizyczne</vt:lpstr>
      <vt:lpstr>Prezentacje uczniów są wynikiem pracy metodą projektu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tata</dc:creator>
  <cp:lastModifiedBy>tata</cp:lastModifiedBy>
  <cp:revision>23</cp:revision>
  <dcterms:created xsi:type="dcterms:W3CDTF">2011-02-06T08:18:56Z</dcterms:created>
  <dcterms:modified xsi:type="dcterms:W3CDTF">2011-02-06T16:49:28Z</dcterms:modified>
</cp:coreProperties>
</file>